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2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4213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Administrative Law – Professor David Thaw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</a:t>
            </a:r>
            <a:r>
              <a:rPr lang="en-US" dirty="0" smtClean="0"/>
              <a:t>6, </a:t>
            </a:r>
            <a:r>
              <a:rPr lang="en-US" dirty="0" smtClean="0"/>
              <a:t>Lecture</a:t>
            </a:r>
            <a:r>
              <a:rPr lang="en-US" baseline="0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Administrative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</a:t>
            </a:r>
            <a:r>
              <a:rPr lang="en-US" dirty="0" smtClean="0"/>
              <a:t>6:  Agency Supervision</a:t>
            </a:r>
            <a:endParaRPr lang="en-US" dirty="0" smtClean="0"/>
          </a:p>
          <a:p>
            <a:r>
              <a:rPr lang="en-US" dirty="0" smtClean="0"/>
              <a:t>Lecture 1: </a:t>
            </a:r>
            <a:r>
              <a:rPr lang="en-US" dirty="0" smtClean="0"/>
              <a:t> What is Agency Supervision? </a:t>
            </a:r>
            <a:endParaRPr lang="en-US" dirty="0"/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Supervision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Separation of Powers doctrine cautions against the combination of multiple functions of government (legislative/executive/judicial) into a single entity</a:t>
            </a:r>
          </a:p>
          <a:p>
            <a:pPr lvl="1"/>
            <a:r>
              <a:rPr lang="en-US" dirty="0" smtClean="0"/>
              <a:t>But, sometimes efficiency – and even fairness/equity! – recommends in favor of that combination</a:t>
            </a:r>
          </a:p>
          <a:p>
            <a:pPr lvl="1"/>
            <a:r>
              <a:rPr lang="en-US" dirty="0" smtClean="0"/>
              <a:t>Also, agency expertise recommends in favor of the combination</a:t>
            </a:r>
          </a:p>
          <a:p>
            <a:r>
              <a:rPr lang="en-US" dirty="0" smtClean="0"/>
              <a:t>Functionalist approaches (Professors Landis/Strauss) suggest Separation of Powers requires not a strict division of </a:t>
            </a:r>
            <a:r>
              <a:rPr lang="en-US" u="sng" dirty="0" smtClean="0"/>
              <a:t>all</a:t>
            </a:r>
            <a:r>
              <a:rPr lang="en-US" dirty="0" smtClean="0"/>
              <a:t> powers, but rather separation of the </a:t>
            </a:r>
            <a:r>
              <a:rPr lang="en-US" u="sng" dirty="0" smtClean="0"/>
              <a:t>leadership</a:t>
            </a:r>
            <a:r>
              <a:rPr lang="en-US" dirty="0" smtClean="0"/>
              <a:t> and </a:t>
            </a:r>
            <a:r>
              <a:rPr lang="en-US" u="sng" dirty="0" smtClean="0"/>
              <a:t>ultimate authority</a:t>
            </a:r>
            <a:r>
              <a:rPr lang="en-US" dirty="0" smtClean="0"/>
              <a:t> for each power</a:t>
            </a:r>
          </a:p>
          <a:p>
            <a:pPr lvl="1"/>
            <a:r>
              <a:rPr lang="en-US" dirty="0" smtClean="0"/>
              <a:t>This (functionalist) approach requires, however, that the head (ultimate authority) of each Branch can “supervise” the activities of each agency possession multiple powers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Supervision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Legislature:  holds the general policy power</a:t>
            </a:r>
          </a:p>
          <a:p>
            <a:pPr lvl="1"/>
            <a:r>
              <a:rPr lang="en-US" dirty="0" smtClean="0"/>
              <a:t>Supervises agencies by writing (or changing!) the laws which empower and direct agencies (organic statutes)</a:t>
            </a:r>
          </a:p>
          <a:p>
            <a:pPr lvl="1"/>
            <a:r>
              <a:rPr lang="en-US" dirty="0" smtClean="0"/>
              <a:t>Also supervises through legislative hearings (“threats” to change the law) and appropriations</a:t>
            </a:r>
          </a:p>
          <a:p>
            <a:r>
              <a:rPr lang="en-US" dirty="0" smtClean="0"/>
              <a:t>Judiciary:  holds the power of final “review”</a:t>
            </a:r>
          </a:p>
          <a:p>
            <a:pPr lvl="1"/>
            <a:r>
              <a:rPr lang="en-US" dirty="0" smtClean="0"/>
              <a:t>Supervises through judicial review of agency action</a:t>
            </a:r>
          </a:p>
          <a:p>
            <a:r>
              <a:rPr lang="en-US" dirty="0" smtClean="0"/>
              <a:t>Executive:  holds the “Take Care” Clause power</a:t>
            </a:r>
          </a:p>
          <a:p>
            <a:pPr lvl="1"/>
            <a:r>
              <a:rPr lang="en-US" dirty="0" smtClean="0"/>
              <a:t>Supervises by ensuring that all agency officials follow the law</a:t>
            </a:r>
          </a:p>
          <a:p>
            <a:pPr lvl="1"/>
            <a:r>
              <a:rPr lang="en-US" dirty="0" smtClean="0"/>
              <a:t>“. . . [The President] shall take Care that the Laws be faithfully executed . . .” U.S. Const. Art. II, § 3, cl. 2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Supervision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smtClean="0"/>
              <a:t>How</a:t>
            </a:r>
            <a:r>
              <a:rPr lang="en-US" dirty="0" smtClean="0"/>
              <a:t> does the President supervise agencies?</a:t>
            </a:r>
          </a:p>
          <a:p>
            <a:pPr lvl="1"/>
            <a:r>
              <a:rPr lang="en-US" dirty="0" smtClean="0"/>
              <a:t>How does the President ensure that the laws are “faithfully executed” by agencies?”</a:t>
            </a:r>
          </a:p>
          <a:p>
            <a:pPr lvl="1"/>
            <a:r>
              <a:rPr lang="en-US" dirty="0" smtClean="0"/>
              <a:t>(same way as any leader of an organization…)</a:t>
            </a:r>
          </a:p>
          <a:p>
            <a:r>
              <a:rPr lang="en-US" dirty="0" smtClean="0"/>
              <a:t>“Hiring” and “Firing” of officials</a:t>
            </a:r>
          </a:p>
          <a:p>
            <a:pPr lvl="1"/>
            <a:r>
              <a:rPr lang="en-US" dirty="0" smtClean="0"/>
              <a:t>Appointment Power:  the ability to decide who will hold official positions in agencies</a:t>
            </a:r>
          </a:p>
          <a:p>
            <a:pPr lvl="1"/>
            <a:r>
              <a:rPr lang="en-US" dirty="0" smtClean="0"/>
              <a:t>Removal Power:  the ability to remove from office an agency official who is acting inconsistently with the Laws</a:t>
            </a:r>
          </a:p>
          <a:p>
            <a:pPr lvl="2"/>
            <a:r>
              <a:rPr lang="en-US" dirty="0" smtClean="0"/>
              <a:t>Sometimes, </a:t>
            </a:r>
            <a:r>
              <a:rPr lang="en-US" u="sng" dirty="0" smtClean="0"/>
              <a:t>but not always</a:t>
            </a:r>
            <a:r>
              <a:rPr lang="en-US" dirty="0" smtClean="0"/>
              <a:t>, this means removing an official who acts inconsistently with Presidential </a:t>
            </a:r>
            <a:r>
              <a:rPr lang="en-US" u="sng" dirty="0" smtClean="0"/>
              <a:t>policy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ministrative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Administrative Law</Template>
  <TotalTime>10</TotalTime>
  <Words>333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Administrative Law</vt:lpstr>
      <vt:lpstr>Administrative Law</vt:lpstr>
      <vt:lpstr>Agency Supervision</vt:lpstr>
      <vt:lpstr>Agency Supervision</vt:lpstr>
      <vt:lpstr>Executive Supervision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Law</dc:title>
  <dc:creator>David Thaw</dc:creator>
  <cp:lastModifiedBy>David Thaw</cp:lastModifiedBy>
  <cp:revision>2</cp:revision>
  <dcterms:created xsi:type="dcterms:W3CDTF">2014-12-14T01:55:52Z</dcterms:created>
  <dcterms:modified xsi:type="dcterms:W3CDTF">2014-12-14T02:05:58Z</dcterms:modified>
</cp:coreProperties>
</file>